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53" r:id="rId2"/>
    <p:sldId id="518" r:id="rId3"/>
    <p:sldId id="539" r:id="rId4"/>
    <p:sldId id="534" r:id="rId5"/>
    <p:sldId id="537" r:id="rId6"/>
    <p:sldId id="529" r:id="rId7"/>
    <p:sldId id="544" r:id="rId8"/>
    <p:sldId id="531" r:id="rId9"/>
    <p:sldId id="540" r:id="rId10"/>
    <p:sldId id="541" r:id="rId11"/>
    <p:sldId id="542" r:id="rId12"/>
    <p:sldId id="543" r:id="rId13"/>
    <p:sldId id="517" r:id="rId14"/>
    <p:sldId id="515" r:id="rId15"/>
    <p:sldId id="516" r:id="rId16"/>
    <p:sldId id="513" r:id="rId17"/>
    <p:sldId id="514" r:id="rId18"/>
    <p:sldId id="495" r:id="rId19"/>
    <p:sldId id="532" r:id="rId20"/>
    <p:sldId id="533" r:id="rId21"/>
    <p:sldId id="511" r:id="rId22"/>
  </p:sldIdLst>
  <p:sldSz cx="9906000" cy="6858000" type="A4"/>
  <p:notesSz cx="9939338" cy="6807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77838" indent="-2063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57263" indent="-42863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436688" indent="-6508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914525" indent="-8572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8">
          <p15:clr>
            <a:srgbClr val="A4A3A4"/>
          </p15:clr>
        </p15:guide>
        <p15:guide id="2" orient="horz" pos="2840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754">
          <p15:clr>
            <a:srgbClr val="A4A3A4"/>
          </p15:clr>
        </p15:guide>
        <p15:guide id="6" pos="6239">
          <p15:clr>
            <a:srgbClr val="A4A3A4"/>
          </p15:clr>
        </p15:guide>
        <p15:guide id="7" pos="5207">
          <p15:clr>
            <a:srgbClr val="A4A3A4"/>
          </p15:clr>
        </p15:guide>
        <p15:guide id="8" pos="126">
          <p15:clr>
            <a:srgbClr val="A4A3A4"/>
          </p15:clr>
        </p15:guide>
        <p15:guide id="9" pos="535">
          <p15:clr>
            <a:srgbClr val="A4A3A4"/>
          </p15:clr>
        </p15:guide>
        <p15:guide id="10" pos="3120">
          <p15:clr>
            <a:srgbClr val="A4A3A4"/>
          </p15:clr>
        </p15:guide>
        <p15:guide id="11" pos="34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4">
          <p15:clr>
            <a:srgbClr val="A4A3A4"/>
          </p15:clr>
        </p15:guide>
        <p15:guide id="2" pos="313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hish Fernandes" initials="AF" lastIdx="6" clrIdx="0"/>
  <p:cmAuthor id="1" name="Tim Buckley" initials="T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DEDFF"/>
    <a:srgbClr val="E1EFFF"/>
    <a:srgbClr val="D9EAFF"/>
    <a:srgbClr val="D1E6FF"/>
    <a:srgbClr val="006600"/>
    <a:srgbClr val="008000"/>
    <a:srgbClr val="00B0F0"/>
    <a:srgbClr val="00F08C"/>
    <a:srgbClr val="F74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04" autoAdjust="0"/>
    <p:restoredTop sz="99830" autoAdjust="0"/>
  </p:normalViewPr>
  <p:slideViewPr>
    <p:cSldViewPr snapToObjects="1">
      <p:cViewPr varScale="1">
        <p:scale>
          <a:sx n="69" d="100"/>
          <a:sy n="69" d="100"/>
        </p:scale>
        <p:origin x="816" y="8"/>
      </p:cViewPr>
      <p:guideLst>
        <p:guide orient="horz" pos="1298"/>
        <p:guide orient="horz" pos="2840"/>
        <p:guide orient="horz" pos="845"/>
        <p:guide orient="horz" pos="346"/>
        <p:guide orient="horz" pos="754"/>
        <p:guide pos="6239"/>
        <p:guide pos="5207"/>
        <p:guide pos="126"/>
        <p:guide pos="535"/>
        <p:guide pos="3120"/>
        <p:guide pos="34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3" d="100"/>
        <a:sy n="83" d="100"/>
      </p:scale>
      <p:origin x="0" y="2130"/>
    </p:cViewPr>
  </p:sorterViewPr>
  <p:notesViewPr>
    <p:cSldViewPr snapToObjects="1">
      <p:cViewPr>
        <p:scale>
          <a:sx n="90" d="100"/>
          <a:sy n="90" d="100"/>
        </p:scale>
        <p:origin x="-1248" y="126"/>
      </p:cViewPr>
      <p:guideLst>
        <p:guide orient="horz" pos="2144"/>
        <p:guide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53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3" tIns="46651" rIns="93303" bIns="46651" numCol="1" anchor="t" anchorCtr="0" compatLnSpc="1">
            <a:prstTxWarp prst="textNoShape">
              <a:avLst/>
            </a:prstTxWarp>
          </a:bodyPr>
          <a:lstStyle>
            <a:lvl1pPr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4038" y="0"/>
            <a:ext cx="43053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3" tIns="46651" rIns="93303" bIns="46651" numCol="1" anchor="t" anchorCtr="0" compatLnSpc="1">
            <a:prstTxWarp prst="textNoShape">
              <a:avLst/>
            </a:prstTxWarp>
          </a:bodyPr>
          <a:lstStyle>
            <a:lvl1pPr algn="r"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65888"/>
            <a:ext cx="430530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3" tIns="46651" rIns="93303" bIns="46651" numCol="1" anchor="b" anchorCtr="0" compatLnSpc="1">
            <a:prstTxWarp prst="textNoShape">
              <a:avLst/>
            </a:prstTxWarp>
          </a:bodyPr>
          <a:lstStyle>
            <a:lvl1pPr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4038" y="6465888"/>
            <a:ext cx="430530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03" tIns="46651" rIns="93303" bIns="46651" numCol="1" anchor="b" anchorCtr="0" compatLnSpc="1">
            <a:prstTxWarp prst="textNoShape">
              <a:avLst/>
            </a:prstTxWarp>
          </a:bodyPr>
          <a:lstStyle>
            <a:lvl1pPr algn="r" defTabSz="93361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8F170489-CBF3-47ED-99B9-547716FEA0D2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8218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53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3" tIns="46651" rIns="93303" bIns="46651" numCol="1" anchor="t" anchorCtr="0" compatLnSpc="1">
            <a:prstTxWarp prst="textNoShape">
              <a:avLst/>
            </a:prstTxWarp>
          </a:bodyPr>
          <a:lstStyle>
            <a:lvl1pPr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4038" y="0"/>
            <a:ext cx="43053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3" tIns="46651" rIns="93303" bIns="46651" numCol="1" anchor="t" anchorCtr="0" compatLnSpc="1">
            <a:prstTxWarp prst="textNoShape">
              <a:avLst/>
            </a:prstTxWarp>
          </a:bodyPr>
          <a:lstStyle>
            <a:lvl1pPr algn="r"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24200" y="509588"/>
            <a:ext cx="3690938" cy="2554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5563" y="3233738"/>
            <a:ext cx="7288212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3" tIns="46651" rIns="93303" bIns="466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65888"/>
            <a:ext cx="430530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3" tIns="46651" rIns="93303" bIns="46651" numCol="1" anchor="b" anchorCtr="0" compatLnSpc="1">
            <a:prstTxWarp prst="textNoShape">
              <a:avLst/>
            </a:prstTxWarp>
          </a:bodyPr>
          <a:lstStyle>
            <a:lvl1pPr defTabSz="933610" eaLnBrk="0" hangingPunct="0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4038" y="6465888"/>
            <a:ext cx="430530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03" tIns="46651" rIns="93303" bIns="46651" numCol="1" anchor="b" anchorCtr="0" compatLnSpc="1">
            <a:prstTxWarp prst="textNoShape">
              <a:avLst/>
            </a:prstTxWarp>
          </a:bodyPr>
          <a:lstStyle>
            <a:lvl1pPr algn="r" defTabSz="933610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409A61D5-9E90-459F-A077-4049C8C7F0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286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7783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5726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43668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91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394770" algn="l" defTabSz="9579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73724" algn="l" defTabSz="9579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52678" algn="l" defTabSz="9579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31631" algn="l" defTabSz="9579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044A0F49-8739-4DD0-9793-FBA216E98C5C}" type="slidenum">
              <a:rPr lang="en-US" smtClean="0"/>
              <a:pPr defTabSz="933450"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27375" y="511175"/>
            <a:ext cx="3684588" cy="2551113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Good afternoon</a:t>
            </a:r>
          </a:p>
          <a:p>
            <a:pPr eaLnBrk="1" hangingPunct="1">
              <a:defRPr/>
            </a:pPr>
            <a:r>
              <a:rPr lang="en-US" dirty="0"/>
              <a:t>My name is Tim Buckley, for the last four years I have been a portfolio manager for the Sydney based firm of Arkx, a specialist investor in large, global listed clean energy firms. </a:t>
            </a:r>
          </a:p>
          <a:p>
            <a:pPr eaLnBrk="1" hangingPunct="1">
              <a:defRPr/>
            </a:pPr>
            <a:endParaRPr lang="en-US" sz="900" dirty="0"/>
          </a:p>
          <a:p>
            <a:pPr eaLnBrk="1" hangingPunct="1">
              <a:defRPr/>
            </a:pPr>
            <a:r>
              <a:rPr lang="en-US" dirty="0"/>
              <a:t>I’ll focus my introductory comments on four points: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dirty="0"/>
              <a:t>Fossil fuels are </a:t>
            </a:r>
            <a:r>
              <a:rPr lang="en-US" u="sng" dirty="0"/>
              <a:t>Inflationary</a:t>
            </a:r>
            <a:r>
              <a:rPr lang="en-US" dirty="0"/>
              <a:t>; Renewable Energy is </a:t>
            </a:r>
            <a:r>
              <a:rPr lang="en-US" u="sng" dirty="0"/>
              <a:t>Deflationary</a:t>
            </a:r>
            <a:r>
              <a:rPr lang="en-US" dirty="0"/>
              <a:t>.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dirty="0"/>
              <a:t>India’s Electricity System is dominated by Thermal capacity, and the country’s entire energy structure is fundamentally flawed.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dirty="0"/>
              <a:t>India has a well established base of distributed Renewable Energy – Hydro, Run-of-River, Solar, Wind and Biomass; </a:t>
            </a:r>
            <a:r>
              <a:rPr lang="en-US" u="sng" dirty="0"/>
              <a:t>and it is already cost competitive with </a:t>
            </a:r>
            <a:r>
              <a:rPr lang="en-US" u="sng" dirty="0" err="1"/>
              <a:t>unsubsidised</a:t>
            </a:r>
            <a:r>
              <a:rPr lang="en-US" u="sng" dirty="0"/>
              <a:t> thermal</a:t>
            </a:r>
            <a:r>
              <a:rPr lang="en-US" dirty="0"/>
              <a:t>. Wind PPAs are Rs4.60/w, below PPAs for new thermal projects, and solar is rapidly coming down; wholesale parity by 2016.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r>
              <a:rPr lang="en-US" dirty="0"/>
              <a:t>There are some strong plans for RE from the Indian Government with increasing Corporate support.</a:t>
            </a:r>
          </a:p>
          <a:p>
            <a:pPr marL="228600" indent="-228600" eaLnBrk="1" hangingPunct="1">
              <a:defRPr/>
            </a:pPr>
            <a:endParaRPr lang="en-US" sz="900" dirty="0"/>
          </a:p>
          <a:p>
            <a:pPr marL="228600" indent="-228600" eaLnBrk="1" hangingPunct="1">
              <a:defRPr/>
            </a:pPr>
            <a:r>
              <a:rPr lang="en-US" dirty="0"/>
              <a:t>I have a lot of slides, so I’ll go very quickly to get through this presentation in 15 minutes.</a:t>
            </a:r>
          </a:p>
          <a:p>
            <a:pPr marL="228600" indent="-228600" eaLnBrk="1" hangingPunct="1">
              <a:buFont typeface="+mj-lt"/>
              <a:buAutoNum type="arabicPeriod"/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7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60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8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7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05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53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64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06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5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40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31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59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7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9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20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1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0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6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endParaRPr lang="en-US" sz="1400"/>
          </a:p>
          <a:p>
            <a:pPr>
              <a:buFont typeface="Wingdings" pitchFamily="2" charset="2"/>
              <a:buChar char="è"/>
            </a:pPr>
            <a:r>
              <a:rPr lang="en-US" sz="1400"/>
              <a:t>For the last few decades, fossil fuels have been a major inflationary factor across the global. Accepting some regional variances, oil, coal and gas prices have all been rising. Fossil fuels have been an inflationary force globally.</a:t>
            </a:r>
          </a:p>
          <a:p>
            <a:r>
              <a:rPr lang="en-US" sz="1400"/>
              <a:t> </a:t>
            </a:r>
          </a:p>
          <a:p>
            <a:pPr>
              <a:buFont typeface="Wingdings" pitchFamily="2" charset="2"/>
              <a:buChar char="è"/>
            </a:pPr>
            <a:r>
              <a:rPr lang="en-US" sz="1400"/>
              <a:t>Shale gas in the US has been revolutionary in its economic impact. However, at US$3-4/MMBTU – this is not reflective of world gas prices – US$15 in Japan &amp; US$10-12 in EU. Australia has been paying US$3-4, but is set to go to US$8 by 2016.</a:t>
            </a:r>
            <a:endParaRPr lang="en-AU" sz="140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3450"/>
            <a:fld id="{EE641333-5F10-42B1-B36F-75E13611DFC3}" type="slidenum">
              <a:rPr lang="en-US" smtClean="0"/>
              <a:pPr defTabSz="93345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0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1" cy="14700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8954" indent="0" algn="ctr">
              <a:buNone/>
              <a:defRPr/>
            </a:lvl2pPr>
            <a:lvl3pPr marL="957908" indent="0" algn="ctr">
              <a:buNone/>
              <a:defRPr/>
            </a:lvl3pPr>
            <a:lvl4pPr marL="1436861" indent="0" algn="ctr">
              <a:buNone/>
              <a:defRPr/>
            </a:lvl4pPr>
            <a:lvl5pPr marL="1915815" indent="0" algn="ctr">
              <a:buNone/>
              <a:defRPr/>
            </a:lvl5pPr>
            <a:lvl6pPr marL="2394770" indent="0" algn="ctr">
              <a:buNone/>
              <a:defRPr/>
            </a:lvl6pPr>
            <a:lvl7pPr marL="2873724" indent="0" algn="ctr">
              <a:buNone/>
              <a:defRPr/>
            </a:lvl7pPr>
            <a:lvl8pPr marL="3352678" indent="0" algn="ctr">
              <a:buNone/>
              <a:defRPr/>
            </a:lvl8pPr>
            <a:lvl9pPr marL="3831631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E81FF9FC-30D0-45AB-90B4-5925BEBE0F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519381"/>
            <a:ext cx="1944216" cy="26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440E8-D2D7-41F5-8CB5-0E06921D138C}"/>
              </a:ext>
            </a:extLst>
          </p:cNvPr>
          <p:cNvSpPr txBox="1"/>
          <p:nvPr userDrawn="1"/>
        </p:nvSpPr>
        <p:spPr>
          <a:xfrm>
            <a:off x="2576736" y="6521450"/>
            <a:ext cx="6318528" cy="266003"/>
          </a:xfrm>
          <a:prstGeom prst="rect">
            <a:avLst/>
          </a:prstGeom>
          <a:noFill/>
        </p:spPr>
        <p:txBody>
          <a:bodyPr wrap="non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AU" sz="1100" dirty="0">
                <a:solidFill>
                  <a:schemeClr val="bg2"/>
                </a:solidFill>
                <a:latin typeface="+mn-lt"/>
                <a:cs typeface="+mn-cs"/>
              </a:rPr>
              <a:t>An Interactive Dashboard for Building Energy-Efficient AI – 12/1/2018 – Data Analytics Boot Camp</a:t>
            </a:r>
            <a:endParaRPr lang="en-AU" sz="1100" dirty="0">
              <a:solidFill>
                <a:schemeClr val="bg2"/>
              </a:solidFill>
              <a:latin typeface="Georgia" pitchFamily="18" charset="0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791" tIns="47895" rIns="95791" bIns="478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4438" y="2060575"/>
            <a:ext cx="792956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791" tIns="47895" rIns="95791" bIns="478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791" tIns="47895" rIns="95791" bIns="4789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500" dirty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842250" y="6500813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791" tIns="47895" rIns="95791" bIns="47895"/>
          <a:lstStyle/>
          <a:p>
            <a:pPr algn="r" eaLnBrk="0" hangingPunct="0">
              <a:defRPr/>
            </a:pPr>
            <a:fld id="{630D4E02-23D0-4B3B-969C-31B688590606}" type="slidenum">
              <a:rPr lang="en-US" sz="1400">
                <a:solidFill>
                  <a:srgbClr val="B2B2B2"/>
                </a:solidFill>
                <a:cs typeface="+mn-cs"/>
              </a:rPr>
              <a:pPr algn="r" eaLnBrk="0" hangingPunct="0">
                <a:defRPr/>
              </a:pPr>
              <a:t>‹#›</a:t>
            </a:fld>
            <a:endParaRPr lang="en-US" sz="1400" dirty="0">
              <a:solidFill>
                <a:srgbClr val="B2B2B2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5pPr>
      <a:lvl6pPr marL="478954" algn="ctr" rtl="0" fontAlgn="base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957908" algn="ctr" rtl="0" fontAlgn="base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436861" algn="ctr" rtl="0" fontAlgn="base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1915815" algn="ctr" rtl="0" fontAlgn="base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358775" indent="-358775" algn="l" rtl="0" eaLnBrk="0" fontAlgn="base" hangingPunct="0">
        <a:spcBef>
          <a:spcPct val="20000"/>
        </a:spcBef>
        <a:spcAft>
          <a:spcPct val="0"/>
        </a:spcAft>
        <a:buChar char="•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777875" indent="-2984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900">
          <a:solidFill>
            <a:schemeClr val="tx1"/>
          </a:solidFill>
          <a:latin typeface="+mn-lt"/>
          <a:ea typeface="+mn-ea"/>
        </a:defRPr>
      </a:lvl2pPr>
      <a:lvl3pPr marL="1196975" indent="-238125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</a:defRPr>
      </a:lvl3pPr>
      <a:lvl4pPr marL="1674813" indent="-238125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4pPr>
      <a:lvl5pPr marL="2154238" indent="-238125" algn="l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5pPr>
      <a:lvl6pPr marL="2634246" indent="-239476" algn="l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3200" indent="-239476" algn="l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92155" indent="-239476" algn="l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71109" indent="-239476" algn="l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54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08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61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15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770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24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678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631" algn="l" defTabSz="9579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ibm-data-science-experience/modeling-energy-usage-in-new-york-city-d55aece80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6.jpeg"/><Relationship Id="rId5" Type="http://schemas.openxmlformats.org/officeDocument/2006/relationships/image" Target="../media/image33.png"/><Relationship Id="rId10" Type="http://schemas.openxmlformats.org/officeDocument/2006/relationships/image" Target="../media/image14.png"/><Relationship Id="rId4" Type="http://schemas.openxmlformats.org/officeDocument/2006/relationships/image" Target="../media/image32.png"/><Relationship Id="rId9" Type="http://schemas.openxmlformats.org/officeDocument/2006/relationships/image" Target="../media/image35.jpe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energystar.gov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>
            <a:extLst>
              <a:ext uri="{FF2B5EF4-FFF2-40B4-BE49-F238E27FC236}">
                <a16:creationId xmlns:a16="http://schemas.microsoft.com/office/drawing/2014/main" id="{BAE1B8D5-649D-4975-859B-000306D59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20" y="364631"/>
            <a:ext cx="7704856" cy="41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algn="ctr"/>
            <a:r>
              <a:rPr lang="en-US" sz="2100" b="1" dirty="0"/>
              <a:t>An Interactive Dashboard for Building Energy-Efficient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A6DAD1-F5BD-43C5-8D74-91C851DB2E1F}"/>
              </a:ext>
            </a:extLst>
          </p:cNvPr>
          <p:cNvGrpSpPr/>
          <p:nvPr/>
        </p:nvGrpSpPr>
        <p:grpSpPr>
          <a:xfrm>
            <a:off x="1453671" y="2173719"/>
            <a:ext cx="6480720" cy="4012235"/>
            <a:chOff x="1127624" y="1556792"/>
            <a:chExt cx="5065894" cy="3552579"/>
          </a:xfrm>
        </p:grpSpPr>
        <p:pic>
          <p:nvPicPr>
            <p:cNvPr id="8" name="Picture 7" descr="A top view of a city&#10;&#10;Description generated with very high confidence">
              <a:extLst>
                <a:ext uri="{FF2B5EF4-FFF2-40B4-BE49-F238E27FC236}">
                  <a16:creationId xmlns:a16="http://schemas.microsoft.com/office/drawing/2014/main" id="{92B67227-876D-4F70-AE4D-91F68E0C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624" y="1788396"/>
              <a:ext cx="5065894" cy="33209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1AA5D4-B5D0-4EAC-92D0-8BF77E8FBB81}"/>
                </a:ext>
              </a:extLst>
            </p:cNvPr>
            <p:cNvSpPr txBox="1"/>
            <p:nvPr/>
          </p:nvSpPr>
          <p:spPr>
            <a:xfrm>
              <a:off x="1306356" y="1888222"/>
              <a:ext cx="21788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New York City</a:t>
              </a:r>
            </a:p>
          </p:txBody>
        </p:sp>
        <p:pic>
          <p:nvPicPr>
            <p:cNvPr id="10" name="Picture 9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1271D012-3DA8-46DD-B27E-0EFBC5139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550" y="1556792"/>
              <a:ext cx="1616968" cy="1616968"/>
            </a:xfrm>
            <a:prstGeom prst="rect">
              <a:avLst/>
            </a:prstGeom>
          </p:spPr>
        </p:pic>
      </p:grpSp>
      <p:sp>
        <p:nvSpPr>
          <p:cNvPr id="11" name="Text Box 8">
            <a:extLst>
              <a:ext uri="{FF2B5EF4-FFF2-40B4-BE49-F238E27FC236}">
                <a16:creationId xmlns:a16="http://schemas.microsoft.com/office/drawing/2014/main" id="{7A4CF29B-24C0-4D72-89E2-27A522172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20" y="836712"/>
            <a:ext cx="7704856" cy="69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algn="ctr"/>
            <a:r>
              <a:rPr lang="en-US" sz="1700" dirty="0"/>
              <a:t>Data Analytics Boot Camp</a:t>
            </a:r>
          </a:p>
          <a:p>
            <a:pPr algn="ctr">
              <a:spcBef>
                <a:spcPts val="600"/>
              </a:spcBef>
            </a:pPr>
            <a:r>
              <a:rPr lang="en-US" sz="1700" dirty="0"/>
              <a:t>Final Project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0F095E44-460F-4FCE-9757-03DFD92F3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614" y="1574466"/>
            <a:ext cx="6012668" cy="55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algn="ctr"/>
            <a:r>
              <a:rPr lang="en-US" sz="1500" dirty="0"/>
              <a:t>Ali Syed, Darrin Ho, Kishore Ramakrishnan, Taskin Sarwat Khan, David E Gonzalez, and Yves-Andre Chapuis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46ABC6-DF13-4334-AE8E-94BC401C7318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C85F6-5BF1-4F66-90F9-050B4770AECB}"/>
              </a:ext>
            </a:extLst>
          </p:cNvPr>
          <p:cNvSpPr txBox="1"/>
          <p:nvPr/>
        </p:nvSpPr>
        <p:spPr>
          <a:xfrm>
            <a:off x="-49513" y="748483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Dashboard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7185C656-8A4D-4D14-9295-49290FA37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94421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F1B734-DE99-45D7-A7E6-9DB3CC38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48" y="2007628"/>
            <a:ext cx="6806883" cy="3701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554A3E-3CD0-44D7-A8B5-A61605272BDE}"/>
              </a:ext>
            </a:extLst>
          </p:cNvPr>
          <p:cNvSpPr txBox="1"/>
          <p:nvPr/>
        </p:nvSpPr>
        <p:spPr>
          <a:xfrm>
            <a:off x="1496616" y="1159514"/>
            <a:ext cx="289143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/>
              <a:t>3.  Application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9D2BF-6D70-4D1E-9148-EE862358E49E}"/>
              </a:ext>
            </a:extLst>
          </p:cNvPr>
          <p:cNvSpPr/>
          <p:nvPr/>
        </p:nvSpPr>
        <p:spPr bwMode="auto">
          <a:xfrm>
            <a:off x="39337" y="1162321"/>
            <a:ext cx="1385271" cy="1690615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</a:rPr>
              <a:t>Layout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2. Predictive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Model  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Analysis</a:t>
            </a: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b="1" dirty="0"/>
              <a:t>3. Application</a:t>
            </a:r>
          </a:p>
        </p:txBody>
      </p:sp>
    </p:spTree>
    <p:extLst>
      <p:ext uri="{BB962C8B-B14F-4D97-AF65-F5344CB8AC3E}">
        <p14:creationId xmlns:p14="http://schemas.microsoft.com/office/powerpoint/2010/main" val="25141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46ABC6-DF13-4334-AE8E-94BC401C7318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</a:t>
            </a:r>
            <a:r>
              <a:rPr lang="en-US" sz="2400" dirty="0">
                <a:solidFill>
                  <a:schemeClr val="bg1"/>
                </a:solidFill>
              </a:rPr>
              <a:t>7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C85F6-5BF1-4F66-90F9-050B4770AECB}"/>
              </a:ext>
            </a:extLst>
          </p:cNvPr>
          <p:cNvSpPr txBox="1"/>
          <p:nvPr/>
        </p:nvSpPr>
        <p:spPr>
          <a:xfrm>
            <a:off x="17449" y="748483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Tableau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7185C656-8A4D-4D14-9295-49290FA37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94421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Tableau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F57A4-005B-49F1-84E8-9BA8723BD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01"/>
          <a:stretch/>
        </p:blipFill>
        <p:spPr>
          <a:xfrm>
            <a:off x="488504" y="1545564"/>
            <a:ext cx="8697416" cy="408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1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46ABC6-DF13-4334-AE8E-94BC401C7318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C85F6-5BF1-4F66-90F9-050B4770AECB}"/>
              </a:ext>
            </a:extLst>
          </p:cNvPr>
          <p:cNvSpPr txBox="1"/>
          <p:nvPr/>
        </p:nvSpPr>
        <p:spPr>
          <a:xfrm>
            <a:off x="-15552" y="748483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Conclusion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7185C656-8A4D-4D14-9295-49290FA37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94421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FC200-9978-4719-AE89-A0B869F4D8E6}"/>
              </a:ext>
            </a:extLst>
          </p:cNvPr>
          <p:cNvSpPr txBox="1"/>
          <p:nvPr/>
        </p:nvSpPr>
        <p:spPr>
          <a:xfrm>
            <a:off x="1352600" y="1484784"/>
            <a:ext cx="6729833" cy="25237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600"/>
              </a:spcBef>
            </a:pPr>
            <a:r>
              <a:rPr lang="en-US" sz="1700" b="1" dirty="0"/>
              <a:t>1.  Develop a Full Stack Data Science Project*</a:t>
            </a:r>
          </a:p>
          <a:p>
            <a:pPr>
              <a:spcBef>
                <a:spcPts val="3600"/>
              </a:spcBef>
            </a:pPr>
            <a:r>
              <a:rPr lang="en-US" sz="1700" b="1" dirty="0"/>
              <a:t>2.  Apply Data Analytics to Technological Change</a:t>
            </a:r>
          </a:p>
          <a:p>
            <a:pPr>
              <a:spcBef>
                <a:spcPts val="3600"/>
              </a:spcBef>
            </a:pPr>
            <a:r>
              <a:rPr lang="en-US" sz="1700" b="1" dirty="0"/>
              <a:t>3.  Focus on Data Visualization &amp; Machine Learning Concepts</a:t>
            </a:r>
          </a:p>
          <a:p>
            <a:pPr>
              <a:spcBef>
                <a:spcPts val="3600"/>
              </a:spcBef>
            </a:pPr>
            <a:r>
              <a:rPr lang="en-US" sz="1700" b="1" dirty="0"/>
              <a:t>4.  Elaborate a Prototype for Mobile App (Future)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111960-E5BA-4B90-BFE3-45528ABA57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8" b="25957"/>
          <a:stretch/>
        </p:blipFill>
        <p:spPr>
          <a:xfrm>
            <a:off x="786113" y="1519172"/>
            <a:ext cx="630203" cy="345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CF2678-48EE-418E-BC07-F70E39675F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8" b="25957"/>
          <a:stretch/>
        </p:blipFill>
        <p:spPr>
          <a:xfrm>
            <a:off x="786113" y="2219079"/>
            <a:ext cx="630203" cy="345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C7C72D-B7F6-43D9-B267-4354E89F4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8" b="25957"/>
          <a:stretch/>
        </p:blipFill>
        <p:spPr>
          <a:xfrm>
            <a:off x="786113" y="2924944"/>
            <a:ext cx="630203" cy="345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DC5224-E70B-4638-9FA7-2E0638EFF4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8" b="25957"/>
          <a:stretch/>
        </p:blipFill>
        <p:spPr>
          <a:xfrm>
            <a:off x="786113" y="3659239"/>
            <a:ext cx="630203" cy="345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E2228C-CDF3-44EF-87A7-BE10C5DEAE47}"/>
              </a:ext>
            </a:extLst>
          </p:cNvPr>
          <p:cNvSpPr txBox="1"/>
          <p:nvPr/>
        </p:nvSpPr>
        <p:spPr>
          <a:xfrm>
            <a:off x="2515785" y="4570828"/>
            <a:ext cx="23505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 Continue…</a:t>
            </a:r>
          </a:p>
        </p:txBody>
      </p:sp>
    </p:spTree>
    <p:extLst>
      <p:ext uri="{BB962C8B-B14F-4D97-AF65-F5344CB8AC3E}">
        <p14:creationId xmlns:p14="http://schemas.microsoft.com/office/powerpoint/2010/main" val="190035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6">
            <a:extLst>
              <a:ext uri="{FF2B5EF4-FFF2-40B4-BE49-F238E27FC236}">
                <a16:creationId xmlns:a16="http://schemas.microsoft.com/office/drawing/2014/main" id="{12AC0D8F-49EF-4C83-84E5-5DC62112F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640080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endParaRPr lang="en-US" sz="22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F3010-599E-47E0-9054-2FCD016987BC}"/>
              </a:ext>
            </a:extLst>
          </p:cNvPr>
          <p:cNvSpPr txBox="1"/>
          <p:nvPr/>
        </p:nvSpPr>
        <p:spPr>
          <a:xfrm>
            <a:off x="3748761" y="2537902"/>
            <a:ext cx="2348720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00" b="1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7772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6">
            <a:extLst>
              <a:ext uri="{FF2B5EF4-FFF2-40B4-BE49-F238E27FC236}">
                <a16:creationId xmlns:a16="http://schemas.microsoft.com/office/drawing/2014/main" id="{12AC0D8F-49EF-4C83-84E5-5DC62112F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B403D8-6542-40A8-A067-A4A15704D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052736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6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6">
            <a:extLst>
              <a:ext uri="{FF2B5EF4-FFF2-40B4-BE49-F238E27FC236}">
                <a16:creationId xmlns:a16="http://schemas.microsoft.com/office/drawing/2014/main" id="{2AEBA1E9-6C03-4806-9BD9-40338D8D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524214"/>
            <a:ext cx="8769425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B0F0"/>
                </a:solidFill>
                <a:latin typeface="+mn-lt"/>
                <a:cs typeface="+mn-cs"/>
              </a:rPr>
              <a:t>2. Modeling Energy Usage in New York 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5BE348-A9A5-44B0-ABBE-2BD6AA16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1554488"/>
            <a:ext cx="5065894" cy="33772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FDED7D-E4EA-4543-9687-7B84F731E31E}"/>
              </a:ext>
            </a:extLst>
          </p:cNvPr>
          <p:cNvSpPr/>
          <p:nvPr/>
        </p:nvSpPr>
        <p:spPr>
          <a:xfrm>
            <a:off x="1064568" y="1035532"/>
            <a:ext cx="72728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https://medium.com/ibm-data-science-experience/modeling-energy-usage-in-new-york-city-d55aece80b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EFA99-5B53-4D69-9F47-F35EB8A85C94}"/>
              </a:ext>
            </a:extLst>
          </p:cNvPr>
          <p:cNvSpPr/>
          <p:nvPr/>
        </p:nvSpPr>
        <p:spPr>
          <a:xfrm>
            <a:off x="1080821" y="5172231"/>
            <a:ext cx="643087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dirty="0"/>
              <a:t>Easily import data into a notebook from object storage to quickly start analyzing data and creating predictive models.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Model energy usage of buildings in kWh.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Identify buildings that consume energy inefficiently.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7FA7-5D73-4EC0-B88A-8F75E3FA53B6}"/>
              </a:ext>
            </a:extLst>
          </p:cNvPr>
          <p:cNvSpPr/>
          <p:nvPr/>
        </p:nvSpPr>
        <p:spPr>
          <a:xfrm>
            <a:off x="6465168" y="1838655"/>
            <a:ext cx="3296816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/>
              <a:t>Objectives: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Create a project and collaborate with other data scientists.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Create an easy-to-use application to make the outcome of the models consumable by any user.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42119E5-FD8F-4D2C-A739-CB46BD64F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</p:spTree>
    <p:extLst>
      <p:ext uri="{BB962C8B-B14F-4D97-AF65-F5344CB8AC3E}">
        <p14:creationId xmlns:p14="http://schemas.microsoft.com/office/powerpoint/2010/main" val="2399842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6">
            <a:extLst>
              <a:ext uri="{FF2B5EF4-FFF2-40B4-BE49-F238E27FC236}">
                <a16:creationId xmlns:a16="http://schemas.microsoft.com/office/drawing/2014/main" id="{2AEBA1E9-6C03-4806-9BD9-40338D8D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B389E3-9281-4A77-8270-9812D389C6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6" t="15017" r="11297" b="5395"/>
          <a:stretch/>
        </p:blipFill>
        <p:spPr>
          <a:xfrm>
            <a:off x="848544" y="980728"/>
            <a:ext cx="7848871" cy="46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7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6">
            <a:extLst>
              <a:ext uri="{FF2B5EF4-FFF2-40B4-BE49-F238E27FC236}">
                <a16:creationId xmlns:a16="http://schemas.microsoft.com/office/drawing/2014/main" id="{2AEBA1E9-6C03-4806-9BD9-40338D8D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E42FDF-674F-4D60-8E94-3E1B91D54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836712"/>
            <a:ext cx="8049344" cy="4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73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>
            <a:extLst>
              <a:ext uri="{FF2B5EF4-FFF2-40B4-BE49-F238E27FC236}">
                <a16:creationId xmlns:a16="http://schemas.microsoft.com/office/drawing/2014/main" id="{92CB30F8-2208-4E2D-8C48-2913923BE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6E1CC20-66A3-4D4D-8DC3-AD41079B4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850"/>
            <a:ext cx="9906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7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>
            <a:extLst>
              <a:ext uri="{FF2B5EF4-FFF2-40B4-BE49-F238E27FC236}">
                <a16:creationId xmlns:a16="http://schemas.microsoft.com/office/drawing/2014/main" id="{92CB30F8-2208-4E2D-8C48-2913923BE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AC60C-742D-46D8-9064-99CF6D89E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1484784"/>
            <a:ext cx="1099915" cy="889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A11A82-4A20-400D-AE5E-2C11D09E5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975" y="2439412"/>
            <a:ext cx="364774" cy="536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B196E-B5E2-4861-B8CC-3130F7488AB1}"/>
              </a:ext>
            </a:extLst>
          </p:cNvPr>
          <p:cNvSpPr txBox="1"/>
          <p:nvPr/>
        </p:nvSpPr>
        <p:spPr>
          <a:xfrm>
            <a:off x="1114107" y="1188881"/>
            <a:ext cx="1518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Computer Apps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1F6D0-05CA-4080-803B-44F00C22EB2A}"/>
              </a:ext>
            </a:extLst>
          </p:cNvPr>
          <p:cNvSpPr txBox="1"/>
          <p:nvPr/>
        </p:nvSpPr>
        <p:spPr>
          <a:xfrm>
            <a:off x="1047831" y="2455878"/>
            <a:ext cx="93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Mobile Apps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94AB7B-1E85-4977-8D75-A2977AB52ABF}"/>
              </a:ext>
            </a:extLst>
          </p:cNvPr>
          <p:cNvSpPr/>
          <p:nvPr/>
        </p:nvSpPr>
        <p:spPr bwMode="auto">
          <a:xfrm>
            <a:off x="1192218" y="1125825"/>
            <a:ext cx="1440160" cy="195109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9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149696" y="748483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Goals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2AEBA1E9-6C03-4806-9BD9-40338D8D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296145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F6F0B-887E-4380-B63D-1F74630606C4}"/>
              </a:ext>
            </a:extLst>
          </p:cNvPr>
          <p:cNvSpPr txBox="1"/>
          <p:nvPr/>
        </p:nvSpPr>
        <p:spPr>
          <a:xfrm>
            <a:off x="794317" y="1340768"/>
            <a:ext cx="8335147" cy="32932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b="1" dirty="0"/>
              <a:t>The 4 Main Goals of the Project</a:t>
            </a:r>
          </a:p>
          <a:p>
            <a:pPr>
              <a:spcBef>
                <a:spcPts val="1800"/>
              </a:spcBef>
            </a:pPr>
            <a:r>
              <a:rPr lang="en-US" sz="1700" b="1" dirty="0"/>
              <a:t>1.  Develop a Full Stack Data Science Project*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All what we learned!</a:t>
            </a:r>
          </a:p>
          <a:p>
            <a:pPr>
              <a:spcBef>
                <a:spcPts val="1200"/>
              </a:spcBef>
            </a:pPr>
            <a:r>
              <a:rPr lang="en-US" sz="1700" b="1" dirty="0"/>
              <a:t>2.  Apply Data Analytics to Technological Change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e.g. Energy &amp; Environment</a:t>
            </a:r>
          </a:p>
          <a:p>
            <a:pPr>
              <a:spcBef>
                <a:spcPts val="1200"/>
              </a:spcBef>
            </a:pPr>
            <a:r>
              <a:rPr lang="en-US" sz="1700" b="1" dirty="0"/>
              <a:t>3.  Focus on Data Visualization &amp; Machine Learning Concepts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Machine Learning Interactive Dashboard</a:t>
            </a:r>
            <a:endParaRPr lang="en-US" sz="1800" dirty="0"/>
          </a:p>
          <a:p>
            <a:pPr>
              <a:spcBef>
                <a:spcPts val="1200"/>
              </a:spcBef>
            </a:pPr>
            <a:r>
              <a:rPr lang="en-US" sz="1700" b="1" dirty="0"/>
              <a:t>4.  Elaborate a Prototype for Mobile App (Future)</a:t>
            </a:r>
          </a:p>
          <a:p>
            <a:pPr marL="548640" indent="-18288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New startup idea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433F6-E0BD-467A-8B11-B27183D6777C}"/>
              </a:ext>
            </a:extLst>
          </p:cNvPr>
          <p:cNvSpPr txBox="1"/>
          <p:nvPr/>
        </p:nvSpPr>
        <p:spPr>
          <a:xfrm>
            <a:off x="794317" y="5341086"/>
            <a:ext cx="8551171" cy="8386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i="1" dirty="0"/>
              <a:t>*</a:t>
            </a:r>
            <a:r>
              <a:rPr lang="en-US" sz="1400" i="1" dirty="0"/>
              <a:t>Project Inspired from Literature</a:t>
            </a:r>
          </a:p>
          <a:p>
            <a:pPr marL="91440">
              <a:spcBef>
                <a:spcPts val="600"/>
              </a:spcBef>
            </a:pPr>
            <a:r>
              <a:rPr lang="en-US" sz="1250" b="1" u="sng" dirty="0">
                <a:hlinkClick r:id="rId3" action="ppaction://hlinksldjump"/>
              </a:rPr>
              <a:t>A Complete Machine Learning Project Walk-Through in Python (2018</a:t>
            </a:r>
            <a:r>
              <a:rPr lang="en-US" sz="1250" b="1" u="sng" dirty="0"/>
              <a:t>)</a:t>
            </a:r>
          </a:p>
          <a:p>
            <a:pPr marL="27432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William </a:t>
            </a:r>
            <a:r>
              <a:rPr lang="en-US" sz="1200" dirty="0" err="1"/>
              <a:t>Koehrsen</a:t>
            </a:r>
            <a:r>
              <a:rPr lang="en-US" sz="1200" dirty="0"/>
              <a:t>, Towards Data Science (Educator Website: Sharing concepts, ideas, and code)</a:t>
            </a:r>
          </a:p>
        </p:txBody>
      </p:sp>
      <p:pic>
        <p:nvPicPr>
          <p:cNvPr id="9" name="Picture 8" descr="A picture containing sky, outdoor, ground, beach&#10;&#10;Description automatically generated">
            <a:extLst>
              <a:ext uri="{FF2B5EF4-FFF2-40B4-BE49-F238E27FC236}">
                <a16:creationId xmlns:a16="http://schemas.microsoft.com/office/drawing/2014/main" id="{69A8BD2D-E312-4E89-B017-9497F133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42" y="214313"/>
            <a:ext cx="2774846" cy="18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15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>
            <a:extLst>
              <a:ext uri="{FF2B5EF4-FFF2-40B4-BE49-F238E27FC236}">
                <a16:creationId xmlns:a16="http://schemas.microsoft.com/office/drawing/2014/main" id="{92CB30F8-2208-4E2D-8C48-2913923BE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79" y="0"/>
            <a:ext cx="9906001" cy="435280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chemeClr val="bg1"/>
                </a:solidFill>
                <a:latin typeface="+mn-lt"/>
                <a:cs typeface="+mn-cs"/>
              </a:rPr>
              <a:t>  Appendix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8A5086-865A-4818-AF28-66AD983CF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7" y="671418"/>
            <a:ext cx="8842536" cy="13654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FF67DE-44C2-4608-B95B-57AAA4392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2" r="54283" b="11636"/>
          <a:stretch/>
        </p:blipFill>
        <p:spPr>
          <a:xfrm>
            <a:off x="488504" y="2349609"/>
            <a:ext cx="4093920" cy="35935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0801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-51668" y="748483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Workflow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2AEBA1E9-6C03-4806-9BD9-40338D8D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8769425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B0F0"/>
                </a:solidFill>
                <a:latin typeface="+mn-lt"/>
                <a:cs typeface="+mn-cs"/>
              </a:rPr>
              <a:t>Technical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BEA00-BAAF-4F36-BDFE-293F1BAA5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84"/>
          <a:stretch/>
        </p:blipFill>
        <p:spPr>
          <a:xfrm>
            <a:off x="3486848" y="2395646"/>
            <a:ext cx="2248159" cy="1202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F7D50D-A60E-45E8-A6C0-845D735AB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81" y="1818900"/>
            <a:ext cx="1756217" cy="486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06062-20D0-4834-A99C-C560099C2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100" y="2306333"/>
            <a:ext cx="1201093" cy="1629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1BC6D-A813-4358-92C5-BCC96FCF9F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47"/>
          <a:stretch/>
        </p:blipFill>
        <p:spPr>
          <a:xfrm>
            <a:off x="7040890" y="5094787"/>
            <a:ext cx="2049512" cy="120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D933E2-B3D3-4A49-9CFE-E4B8FA5C1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25" y="2056706"/>
            <a:ext cx="1296144" cy="1022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915952-C315-4A7B-9E90-66B1DD8C7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83" y="3221388"/>
            <a:ext cx="553349" cy="793707"/>
          </a:xfrm>
          <a:prstGeom prst="rect">
            <a:avLst/>
          </a:prstGeom>
        </p:spPr>
      </p:pic>
      <p:pic>
        <p:nvPicPr>
          <p:cNvPr id="23" name="Picture 2" descr="Image result for arrow">
            <a:extLst>
              <a:ext uri="{FF2B5EF4-FFF2-40B4-BE49-F238E27FC236}">
                <a16:creationId xmlns:a16="http://schemas.microsoft.com/office/drawing/2014/main" id="{94762450-D7E4-4292-A104-AECC66C4C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03" y="2978138"/>
            <a:ext cx="1067819" cy="6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6526F0-0990-4540-B990-A15DC5D79806}"/>
              </a:ext>
            </a:extLst>
          </p:cNvPr>
          <p:cNvSpPr txBox="1"/>
          <p:nvPr/>
        </p:nvSpPr>
        <p:spPr>
          <a:xfrm>
            <a:off x="430121" y="1748761"/>
            <a:ext cx="1236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Web browser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D2B37-687C-427D-A796-62F43B77570D}"/>
              </a:ext>
            </a:extLst>
          </p:cNvPr>
          <p:cNvSpPr txBox="1"/>
          <p:nvPr/>
        </p:nvSpPr>
        <p:spPr>
          <a:xfrm>
            <a:off x="5630241" y="2263048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ORM </a:t>
            </a:r>
          </a:p>
          <a:p>
            <a:r>
              <a:rPr lang="en-US" sz="1400" dirty="0"/>
              <a:t>Flask </a:t>
            </a:r>
            <a:r>
              <a:rPr lang="en-US" sz="1400" dirty="0" err="1"/>
              <a:t>SQLAlchemy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C3F857-5381-4317-9467-A49B7DE7AA52}"/>
              </a:ext>
            </a:extLst>
          </p:cNvPr>
          <p:cNvSpPr txBox="1"/>
          <p:nvPr/>
        </p:nvSpPr>
        <p:spPr>
          <a:xfrm>
            <a:off x="8749750" y="2861185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Database</a:t>
            </a:r>
          </a:p>
          <a:p>
            <a:r>
              <a:rPr lang="en-US" sz="1400" dirty="0"/>
              <a:t>SQLite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D6E04F-4A2E-422E-B03D-188A3E732660}"/>
              </a:ext>
            </a:extLst>
          </p:cNvPr>
          <p:cNvSpPr txBox="1"/>
          <p:nvPr/>
        </p:nvSpPr>
        <p:spPr>
          <a:xfrm>
            <a:off x="203170" y="3365684"/>
            <a:ext cx="93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Mobile Apps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05EF5F-41ED-48FF-A8E0-3A48A91F6D97}"/>
              </a:ext>
            </a:extLst>
          </p:cNvPr>
          <p:cNvSpPr txBox="1"/>
          <p:nvPr/>
        </p:nvSpPr>
        <p:spPr>
          <a:xfrm>
            <a:off x="7146661" y="4717166"/>
            <a:ext cx="20495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Jupyter</a:t>
            </a:r>
            <a:r>
              <a:rPr lang="en-US" sz="1500" dirty="0"/>
              <a:t> Notebook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2C3C02-1FA0-46EF-BDEE-2AA9DD7FA604}"/>
              </a:ext>
            </a:extLst>
          </p:cNvPr>
          <p:cNvSpPr txBox="1"/>
          <p:nvPr/>
        </p:nvSpPr>
        <p:spPr>
          <a:xfrm>
            <a:off x="2250041" y="4617138"/>
            <a:ext cx="139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Statistical Analysis Tools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E6159A-C352-440B-8AD4-7AAB0AD028DA}"/>
              </a:ext>
            </a:extLst>
          </p:cNvPr>
          <p:cNvSpPr txBox="1"/>
          <p:nvPr/>
        </p:nvSpPr>
        <p:spPr>
          <a:xfrm>
            <a:off x="4326583" y="4702056"/>
            <a:ext cx="8386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Pandas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D3F43D7-B12D-4F67-96B0-E9F3EAF2A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96" y="5094787"/>
            <a:ext cx="1201093" cy="1201093"/>
          </a:xfrm>
          <a:prstGeom prst="rect">
            <a:avLst/>
          </a:prstGeom>
        </p:spPr>
      </p:pic>
      <p:pic>
        <p:nvPicPr>
          <p:cNvPr id="42" name="Picture 41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B1677C24-2456-4911-A4FB-6BD7CF8E91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95" y="5040331"/>
            <a:ext cx="1796385" cy="119759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B8E1A0-6157-48EB-8188-1DDC8E0E5F17}"/>
              </a:ext>
            </a:extLst>
          </p:cNvPr>
          <p:cNvSpPr/>
          <p:nvPr/>
        </p:nvSpPr>
        <p:spPr bwMode="auto">
          <a:xfrm>
            <a:off x="2191437" y="4582546"/>
            <a:ext cx="7471077" cy="178121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D7D7E8-14A8-4210-B995-9771D909D33B}"/>
              </a:ext>
            </a:extLst>
          </p:cNvPr>
          <p:cNvSpPr/>
          <p:nvPr/>
        </p:nvSpPr>
        <p:spPr bwMode="auto">
          <a:xfrm>
            <a:off x="3278596" y="1642951"/>
            <a:ext cx="6383919" cy="254360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D314E43-4CA6-4316-A159-93D0F8129B2B}"/>
              </a:ext>
            </a:extLst>
          </p:cNvPr>
          <p:cNvSpPr/>
          <p:nvPr/>
        </p:nvSpPr>
        <p:spPr bwMode="auto">
          <a:xfrm>
            <a:off x="322915" y="1642950"/>
            <a:ext cx="2181813" cy="254360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9" name="Picture 2" descr="Image result for arrow">
            <a:extLst>
              <a:ext uri="{FF2B5EF4-FFF2-40B4-BE49-F238E27FC236}">
                <a16:creationId xmlns:a16="http://schemas.microsoft.com/office/drawing/2014/main" id="{5EC54C0D-868C-4D22-AC99-1A94A81C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675753" y="3994873"/>
            <a:ext cx="779786" cy="6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arrow">
            <a:extLst>
              <a:ext uri="{FF2B5EF4-FFF2-40B4-BE49-F238E27FC236}">
                <a16:creationId xmlns:a16="http://schemas.microsoft.com/office/drawing/2014/main" id="{1A74DFE4-6528-4BB1-9243-3591936AC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33" y="2769092"/>
            <a:ext cx="1067819" cy="6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E64EC4-2BF0-4441-A4FA-B7D8EA5BCC7C}"/>
              </a:ext>
            </a:extLst>
          </p:cNvPr>
          <p:cNvSpPr txBox="1"/>
          <p:nvPr/>
        </p:nvSpPr>
        <p:spPr>
          <a:xfrm>
            <a:off x="636203" y="980728"/>
            <a:ext cx="155523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Front End </a:t>
            </a:r>
          </a:p>
          <a:p>
            <a:pPr algn="ctr"/>
            <a:r>
              <a:rPr lang="en-US" sz="1700" b="1" dirty="0">
                <a:solidFill>
                  <a:srgbClr val="FF0000"/>
                </a:solidFill>
              </a:rPr>
              <a:t>Development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9036F0-963F-4495-8331-32020C327996}"/>
              </a:ext>
            </a:extLst>
          </p:cNvPr>
          <p:cNvSpPr txBox="1"/>
          <p:nvPr/>
        </p:nvSpPr>
        <p:spPr>
          <a:xfrm>
            <a:off x="5173006" y="1268760"/>
            <a:ext cx="261161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FF0000"/>
                </a:solidFill>
              </a:rPr>
              <a:t>Back End Development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043E03-826D-4D3D-995A-661411D0C032}"/>
              </a:ext>
            </a:extLst>
          </p:cNvPr>
          <p:cNvSpPr txBox="1"/>
          <p:nvPr/>
        </p:nvSpPr>
        <p:spPr>
          <a:xfrm>
            <a:off x="91366" y="5145528"/>
            <a:ext cx="20560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Data Engineering &amp; Data 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23129E-B48B-4C7D-8984-1F4323659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836009" y="1559418"/>
            <a:ext cx="1296390" cy="6908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DD87C1-8217-42AC-85A2-A20F6867D1C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12991" r="5658" b="13105"/>
          <a:stretch/>
        </p:blipFill>
        <p:spPr>
          <a:xfrm>
            <a:off x="7523215" y="140237"/>
            <a:ext cx="2214999" cy="931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819D3A-6E57-431B-B061-6E6CCE61C0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2654" y="5665408"/>
            <a:ext cx="1092686" cy="6134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03B06B-4F18-4EF9-BB04-2F7F6984978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2790" b="14461"/>
          <a:stretch/>
        </p:blipFill>
        <p:spPr>
          <a:xfrm>
            <a:off x="2461469" y="5215048"/>
            <a:ext cx="1123379" cy="37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CF6F0B-887E-4380-B63D-1F74630606C4}"/>
              </a:ext>
            </a:extLst>
          </p:cNvPr>
          <p:cNvSpPr txBox="1"/>
          <p:nvPr/>
        </p:nvSpPr>
        <p:spPr>
          <a:xfrm>
            <a:off x="794317" y="1340768"/>
            <a:ext cx="8335147" cy="26468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b="1" dirty="0"/>
              <a:t>The Team!</a:t>
            </a:r>
          </a:p>
          <a:p>
            <a:pPr marL="285750" indent="-285750"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Ali Syed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Darrin Ho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Kishore Ramakrishnan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Taskin Sarwat Khan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David E Gonzalez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Yves-Andre Chapuis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BCBF5-238B-456F-A59E-B7EF43387801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E7EAA-3EDF-4292-B977-0F62CE2A60AB}"/>
              </a:ext>
            </a:extLst>
          </p:cNvPr>
          <p:cNvSpPr txBox="1"/>
          <p:nvPr/>
        </p:nvSpPr>
        <p:spPr>
          <a:xfrm>
            <a:off x="115597" y="748483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Team</a:t>
            </a:r>
          </a:p>
        </p:txBody>
      </p:sp>
      <p:pic>
        <p:nvPicPr>
          <p:cNvPr id="4" name="Picture 3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60FD3600-B970-4C0B-98D5-F95B60A2A9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36" y="1800988"/>
            <a:ext cx="4393302" cy="1695660"/>
          </a:xfrm>
          <a:prstGeom prst="rect">
            <a:avLst/>
          </a:prstGeom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58141DE5-E54C-4AC3-B772-DB52C13AC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296145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70188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11623" y="748483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ENERGY </a:t>
            </a:r>
          </a:p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STAR</a:t>
            </a: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F67E6FC1-DD31-4E42-B568-E0EE682DA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698477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How to Calculate the ENERGY STAR Score?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15EEEA-E674-4727-B29B-2B20D44AEE7F}"/>
              </a:ext>
            </a:extLst>
          </p:cNvPr>
          <p:cNvGrpSpPr/>
          <p:nvPr/>
        </p:nvGrpSpPr>
        <p:grpSpPr>
          <a:xfrm>
            <a:off x="-152604" y="1916832"/>
            <a:ext cx="2687003" cy="1731867"/>
            <a:chOff x="-168979" y="2052609"/>
            <a:chExt cx="2687003" cy="1731867"/>
          </a:xfrm>
        </p:grpSpPr>
        <p:pic>
          <p:nvPicPr>
            <p:cNvPr id="28" name="Picture 27" descr="A screenshot of a computer&#10;&#10;Description generated with high confidence">
              <a:extLst>
                <a:ext uri="{FF2B5EF4-FFF2-40B4-BE49-F238E27FC236}">
                  <a16:creationId xmlns:a16="http://schemas.microsoft.com/office/drawing/2014/main" id="{B028835A-13E5-46FF-BE34-2FC63F09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79" y="2654176"/>
              <a:ext cx="1959992" cy="11303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6E0AB2-18E5-43BC-A8A6-1A31DB979547}"/>
                </a:ext>
              </a:extLst>
            </p:cNvPr>
            <p:cNvSpPr txBox="1"/>
            <p:nvPr/>
          </p:nvSpPr>
          <p:spPr>
            <a:xfrm flipH="1">
              <a:off x="-168979" y="2052609"/>
              <a:ext cx="2687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Features from </a:t>
              </a:r>
            </a:p>
            <a:p>
              <a:pPr algn="ctr"/>
              <a:r>
                <a:rPr lang="en-US" sz="1400" b="1" dirty="0"/>
                <a:t>Buildings in NYC 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FA9ED7B-005C-422E-BE52-7AB9EAD0018C}"/>
              </a:ext>
            </a:extLst>
          </p:cNvPr>
          <p:cNvSpPr/>
          <p:nvPr/>
        </p:nvSpPr>
        <p:spPr bwMode="auto">
          <a:xfrm>
            <a:off x="2345203" y="1124755"/>
            <a:ext cx="5445777" cy="4824522"/>
          </a:xfrm>
          <a:prstGeom prst="rect">
            <a:avLst/>
          </a:prstGeom>
          <a:solidFill>
            <a:srgbClr val="F2F2F2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FA2D6-BB25-401E-8174-5B11A7470CF3}"/>
              </a:ext>
            </a:extLst>
          </p:cNvPr>
          <p:cNvCxnSpPr>
            <a:cxnSpLocks/>
          </p:cNvCxnSpPr>
          <p:nvPr/>
        </p:nvCxnSpPr>
        <p:spPr bwMode="auto">
          <a:xfrm>
            <a:off x="1190897" y="5301208"/>
            <a:ext cx="1025799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40F6CF-B1F3-47C7-93C5-3BF04BF199DF}"/>
              </a:ext>
            </a:extLst>
          </p:cNvPr>
          <p:cNvCxnSpPr>
            <a:cxnSpLocks/>
          </p:cNvCxnSpPr>
          <p:nvPr/>
        </p:nvCxnSpPr>
        <p:spPr bwMode="auto">
          <a:xfrm>
            <a:off x="1163083" y="3717032"/>
            <a:ext cx="0" cy="162328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295BA0D-0E2A-4E84-961C-37E2D9CA7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7" t="17199" r="12200"/>
          <a:stretch/>
        </p:blipFill>
        <p:spPr>
          <a:xfrm>
            <a:off x="2504729" y="1700808"/>
            <a:ext cx="4608512" cy="278568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70D3F55-D82A-4BD2-B648-58B48B3D75CF}"/>
              </a:ext>
            </a:extLst>
          </p:cNvPr>
          <p:cNvSpPr/>
          <p:nvPr/>
        </p:nvSpPr>
        <p:spPr>
          <a:xfrm>
            <a:off x="2411761" y="1252166"/>
            <a:ext cx="6561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URL: </a:t>
            </a:r>
            <a:r>
              <a:rPr lang="en-US" sz="1600" dirty="0">
                <a:hlinkClick r:id="rId5"/>
              </a:rPr>
              <a:t>https://www.energystar.gov/</a:t>
            </a:r>
            <a:endParaRPr lang="en-US" sz="1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B7EE22-D312-491A-AEF4-BAC5C884D4B7}"/>
              </a:ext>
            </a:extLst>
          </p:cNvPr>
          <p:cNvGrpSpPr/>
          <p:nvPr/>
        </p:nvGrpSpPr>
        <p:grpSpPr>
          <a:xfrm>
            <a:off x="8325027" y="1629835"/>
            <a:ext cx="1296144" cy="1943181"/>
            <a:chOff x="7891802" y="3015738"/>
            <a:chExt cx="1296144" cy="1943181"/>
          </a:xfrm>
        </p:grpSpPr>
        <p:pic>
          <p:nvPicPr>
            <p:cNvPr id="33" name="Picture 2" descr="Image result for energy star score">
              <a:extLst>
                <a:ext uri="{FF2B5EF4-FFF2-40B4-BE49-F238E27FC236}">
                  <a16:creationId xmlns:a16="http://schemas.microsoft.com/office/drawing/2014/main" id="{DA92BB1A-B910-4FCD-8DBC-167AB26E9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802" y="3633583"/>
              <a:ext cx="1296144" cy="1325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45923F-C852-4BB8-A125-DBDE5B4C0B86}"/>
                </a:ext>
              </a:extLst>
            </p:cNvPr>
            <p:cNvSpPr txBox="1"/>
            <p:nvPr/>
          </p:nvSpPr>
          <p:spPr>
            <a:xfrm>
              <a:off x="8106902" y="3015738"/>
              <a:ext cx="86594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b="1" dirty="0"/>
                <a:t>Score</a:t>
              </a:r>
            </a:p>
            <a:p>
              <a:r>
                <a:rPr lang="en-US" sz="1700" b="1" dirty="0"/>
                <a:t>0 - 100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4D6F92-0189-4B9D-A0E9-99B05D74BA83}"/>
              </a:ext>
            </a:extLst>
          </p:cNvPr>
          <p:cNvCxnSpPr>
            <a:cxnSpLocks/>
          </p:cNvCxnSpPr>
          <p:nvPr/>
        </p:nvCxnSpPr>
        <p:spPr bwMode="auto">
          <a:xfrm>
            <a:off x="7905328" y="2854465"/>
            <a:ext cx="40010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E7B034-88B3-4553-BD5F-759173F9CD74}"/>
              </a:ext>
            </a:extLst>
          </p:cNvPr>
          <p:cNvSpPr txBox="1"/>
          <p:nvPr/>
        </p:nvSpPr>
        <p:spPr>
          <a:xfrm>
            <a:off x="2537243" y="4690208"/>
            <a:ext cx="53285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Building ID, Type, Location, etc. 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Site Energy Use Intensity (</a:t>
            </a:r>
            <a:r>
              <a:rPr lang="en-US" sz="1400" dirty="0" err="1"/>
              <a:t>kBtu</a:t>
            </a:r>
            <a:r>
              <a:rPr lang="en-US" sz="1400" dirty="0"/>
              <a:t>/ft</a:t>
            </a:r>
            <a:r>
              <a:rPr lang="en-US" sz="1400" baseline="30000" dirty="0"/>
              <a:t>2</a:t>
            </a:r>
            <a:r>
              <a:rPr lang="en-US" sz="1400" dirty="0"/>
              <a:t>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Weather Normalized Site Energy Use Intensity (</a:t>
            </a:r>
            <a:r>
              <a:rPr lang="en-US" sz="1400" dirty="0" err="1"/>
              <a:t>kBtu</a:t>
            </a:r>
            <a:r>
              <a:rPr lang="en-US" sz="1400" dirty="0"/>
              <a:t>/ft</a:t>
            </a:r>
            <a:r>
              <a:rPr lang="en-US" sz="1400" baseline="30000" dirty="0"/>
              <a:t>2</a:t>
            </a:r>
            <a:r>
              <a:rPr lang="en-US" sz="1400" dirty="0"/>
              <a:t>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Total </a:t>
            </a:r>
            <a:r>
              <a:rPr lang="en-US" sz="1400" dirty="0" err="1"/>
              <a:t>GreenHouse</a:t>
            </a:r>
            <a:r>
              <a:rPr lang="en-US" sz="1400" dirty="0"/>
              <a:t> Gases Emissions (MtCO2e)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400" dirty="0"/>
              <a:t>DOF Property Floor Area</a:t>
            </a:r>
          </a:p>
        </p:txBody>
      </p:sp>
    </p:spTree>
    <p:extLst>
      <p:ext uri="{BB962C8B-B14F-4D97-AF65-F5344CB8AC3E}">
        <p14:creationId xmlns:p14="http://schemas.microsoft.com/office/powerpoint/2010/main" val="237145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</a:t>
            </a:r>
            <a:r>
              <a:rPr lang="en-US" sz="2400" dirty="0">
                <a:solidFill>
                  <a:schemeClr val="bg1"/>
                </a:solidFill>
              </a:rPr>
              <a:t>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-15552" y="748483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ML </a:t>
            </a:r>
          </a:p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Approach</a:t>
            </a: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F67E6FC1-DD31-4E42-B568-E0EE682DA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4032449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Machine Learning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FCBB7-29FE-498B-890E-34EECA4494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61" y="1359311"/>
            <a:ext cx="5760640" cy="484973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615EEEA-E674-4727-B29B-2B20D44AEE7F}"/>
              </a:ext>
            </a:extLst>
          </p:cNvPr>
          <p:cNvGrpSpPr/>
          <p:nvPr/>
        </p:nvGrpSpPr>
        <p:grpSpPr>
          <a:xfrm>
            <a:off x="-152604" y="1916832"/>
            <a:ext cx="2687003" cy="1731867"/>
            <a:chOff x="-168979" y="2052609"/>
            <a:chExt cx="2687003" cy="1731867"/>
          </a:xfrm>
        </p:grpSpPr>
        <p:pic>
          <p:nvPicPr>
            <p:cNvPr id="28" name="Picture 27" descr="A screenshot of a computer&#10;&#10;Description generated with high confidence">
              <a:extLst>
                <a:ext uri="{FF2B5EF4-FFF2-40B4-BE49-F238E27FC236}">
                  <a16:creationId xmlns:a16="http://schemas.microsoft.com/office/drawing/2014/main" id="{B028835A-13E5-46FF-BE34-2FC63F09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79" y="2654176"/>
              <a:ext cx="1959992" cy="11303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6E0AB2-18E5-43BC-A8A6-1A31DB979547}"/>
                </a:ext>
              </a:extLst>
            </p:cNvPr>
            <p:cNvSpPr txBox="1"/>
            <p:nvPr/>
          </p:nvSpPr>
          <p:spPr>
            <a:xfrm flipH="1">
              <a:off x="-168979" y="2052609"/>
              <a:ext cx="2687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Features from </a:t>
              </a:r>
            </a:p>
            <a:p>
              <a:pPr algn="ctr"/>
              <a:r>
                <a:rPr lang="en-US" sz="1400" b="1" dirty="0"/>
                <a:t>Buildings in NYC 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FA9ED7B-005C-422E-BE52-7AB9EAD0018C}"/>
              </a:ext>
            </a:extLst>
          </p:cNvPr>
          <p:cNvSpPr/>
          <p:nvPr/>
        </p:nvSpPr>
        <p:spPr bwMode="auto">
          <a:xfrm>
            <a:off x="2348046" y="1124744"/>
            <a:ext cx="4909209" cy="5184576"/>
          </a:xfrm>
          <a:prstGeom prst="rect">
            <a:avLst/>
          </a:prstGeom>
          <a:solidFill>
            <a:srgbClr val="F2F2F2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FA2D6-BB25-401E-8174-5B11A7470CF3}"/>
              </a:ext>
            </a:extLst>
          </p:cNvPr>
          <p:cNvCxnSpPr>
            <a:cxnSpLocks/>
          </p:cNvCxnSpPr>
          <p:nvPr/>
        </p:nvCxnSpPr>
        <p:spPr bwMode="auto">
          <a:xfrm>
            <a:off x="1190897" y="5301208"/>
            <a:ext cx="790157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40F6CF-B1F3-47C7-93C5-3BF04BF199DF}"/>
              </a:ext>
            </a:extLst>
          </p:cNvPr>
          <p:cNvCxnSpPr>
            <a:cxnSpLocks/>
          </p:cNvCxnSpPr>
          <p:nvPr/>
        </p:nvCxnSpPr>
        <p:spPr bwMode="auto">
          <a:xfrm>
            <a:off x="1163083" y="3717032"/>
            <a:ext cx="0" cy="162328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6AC0B2-B919-4B22-8B77-897D8C55AC12}"/>
              </a:ext>
            </a:extLst>
          </p:cNvPr>
          <p:cNvGrpSpPr/>
          <p:nvPr/>
        </p:nvGrpSpPr>
        <p:grpSpPr>
          <a:xfrm>
            <a:off x="8325027" y="1629835"/>
            <a:ext cx="1296144" cy="1943181"/>
            <a:chOff x="7891802" y="3015738"/>
            <a:chExt cx="1296144" cy="1943181"/>
          </a:xfrm>
        </p:grpSpPr>
        <p:pic>
          <p:nvPicPr>
            <p:cNvPr id="18" name="Picture 2" descr="Image result for energy star score">
              <a:extLst>
                <a:ext uri="{FF2B5EF4-FFF2-40B4-BE49-F238E27FC236}">
                  <a16:creationId xmlns:a16="http://schemas.microsoft.com/office/drawing/2014/main" id="{BF60CA58-CB10-45D8-86AC-03EC60C11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802" y="3633583"/>
              <a:ext cx="1296144" cy="1325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BF730F-BA8D-4A30-BAF0-A133E84DCC7F}"/>
                </a:ext>
              </a:extLst>
            </p:cNvPr>
            <p:cNvSpPr txBox="1"/>
            <p:nvPr/>
          </p:nvSpPr>
          <p:spPr>
            <a:xfrm>
              <a:off x="8106902" y="3015738"/>
              <a:ext cx="86594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b="1" dirty="0"/>
                <a:t>Score</a:t>
              </a:r>
            </a:p>
            <a:p>
              <a:r>
                <a:rPr lang="en-US" sz="1700" b="1" dirty="0"/>
                <a:t>0 - 100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3EDCB8-4454-4EB4-AF27-BDBAB4B450A6}"/>
              </a:ext>
            </a:extLst>
          </p:cNvPr>
          <p:cNvCxnSpPr>
            <a:cxnSpLocks/>
          </p:cNvCxnSpPr>
          <p:nvPr/>
        </p:nvCxnSpPr>
        <p:spPr bwMode="auto">
          <a:xfrm>
            <a:off x="7905328" y="2854465"/>
            <a:ext cx="40010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0073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</a:t>
            </a:r>
            <a:r>
              <a:rPr lang="en-US" sz="2400" dirty="0">
                <a:solidFill>
                  <a:schemeClr val="bg1"/>
                </a:solidFill>
              </a:rPr>
              <a:t>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-15923" y="748483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Our</a:t>
            </a:r>
          </a:p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Architecture</a:t>
            </a:r>
          </a:p>
        </p:txBody>
      </p:sp>
      <p:pic>
        <p:nvPicPr>
          <p:cNvPr id="12" name="Picture 11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C93FEA17-1AEF-402C-8702-6190BAFEB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8" y="4263198"/>
            <a:ext cx="2653491" cy="1530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697FFE-8BE3-4701-8959-8CF3612AB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86"/>
          <a:stretch/>
        </p:blipFill>
        <p:spPr>
          <a:xfrm>
            <a:off x="4016919" y="4168640"/>
            <a:ext cx="2653492" cy="17518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33076E-2E8C-45B0-8D8D-54F33AA35F1E}"/>
              </a:ext>
            </a:extLst>
          </p:cNvPr>
          <p:cNvSpPr txBox="1"/>
          <p:nvPr/>
        </p:nvSpPr>
        <p:spPr>
          <a:xfrm flipH="1">
            <a:off x="494933" y="5825248"/>
            <a:ext cx="3383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Features from Buildings in NYC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EE1F-708A-4A3F-B40C-613AFD65007E}"/>
              </a:ext>
            </a:extLst>
          </p:cNvPr>
          <p:cNvSpPr txBox="1"/>
          <p:nvPr/>
        </p:nvSpPr>
        <p:spPr>
          <a:xfrm flipH="1">
            <a:off x="4615012" y="5914147"/>
            <a:ext cx="1457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Dashboard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11092C-CD2E-43AB-BC40-0FB59AE74A09}"/>
              </a:ext>
            </a:extLst>
          </p:cNvPr>
          <p:cNvSpPr txBox="1"/>
          <p:nvPr/>
        </p:nvSpPr>
        <p:spPr>
          <a:xfrm flipH="1">
            <a:off x="4481794" y="3795137"/>
            <a:ext cx="16561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Visualization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D77F7-81DF-443C-A8E3-A519EAB0DB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1" b="16721"/>
          <a:stretch/>
        </p:blipFill>
        <p:spPr>
          <a:xfrm>
            <a:off x="483149" y="1164625"/>
            <a:ext cx="7275066" cy="1994154"/>
          </a:xfrm>
          <a:prstGeom prst="rect">
            <a:avLst/>
          </a:prstGeom>
        </p:spPr>
      </p:pic>
      <p:sp>
        <p:nvSpPr>
          <p:cNvPr id="26" name="Text Box 6">
            <a:extLst>
              <a:ext uri="{FF2B5EF4-FFF2-40B4-BE49-F238E27FC236}">
                <a16:creationId xmlns:a16="http://schemas.microsoft.com/office/drawing/2014/main" id="{F67E6FC1-DD31-4E42-B568-E0EE682DA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4032449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Our Project’s Architecture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D73DD-5670-4ADA-BE41-0934F7A9E287}"/>
              </a:ext>
            </a:extLst>
          </p:cNvPr>
          <p:cNvSpPr txBox="1"/>
          <p:nvPr/>
        </p:nvSpPr>
        <p:spPr>
          <a:xfrm flipH="1">
            <a:off x="1141405" y="3823422"/>
            <a:ext cx="20903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Data Processing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B948D9-949C-4CA8-8E51-75FD9F683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839" y="2370780"/>
            <a:ext cx="1320898" cy="1629613"/>
          </a:xfrm>
          <a:prstGeom prst="rect">
            <a:avLst/>
          </a:prstGeom>
        </p:spPr>
      </p:pic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BB2C285F-CE85-4F4A-8DE8-E7F6C86917D1}"/>
              </a:ext>
            </a:extLst>
          </p:cNvPr>
          <p:cNvSpPr/>
          <p:nvPr/>
        </p:nvSpPr>
        <p:spPr bwMode="auto">
          <a:xfrm rot="16200000">
            <a:off x="1786115" y="3102464"/>
            <a:ext cx="650806" cy="614570"/>
          </a:xfrm>
          <a:prstGeom prst="leftRightArrow">
            <a:avLst>
              <a:gd name="adj1" fmla="val 41027"/>
              <a:gd name="adj2" fmla="val 40129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4D8F40F0-54F1-4204-ABEF-A08DC350DAEA}"/>
              </a:ext>
            </a:extLst>
          </p:cNvPr>
          <p:cNvSpPr/>
          <p:nvPr/>
        </p:nvSpPr>
        <p:spPr bwMode="auto">
          <a:xfrm rot="16200000">
            <a:off x="4984483" y="3101763"/>
            <a:ext cx="650806" cy="614570"/>
          </a:xfrm>
          <a:prstGeom prst="leftRightArrow">
            <a:avLst>
              <a:gd name="adj1" fmla="val 41027"/>
              <a:gd name="adj2" fmla="val 40129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9ADC1A-20AF-41CD-9963-33CC0AAED41B}"/>
              </a:ext>
            </a:extLst>
          </p:cNvPr>
          <p:cNvSpPr txBox="1"/>
          <p:nvPr/>
        </p:nvSpPr>
        <p:spPr>
          <a:xfrm flipH="1">
            <a:off x="7617296" y="1138099"/>
            <a:ext cx="19050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Application for Predicting ENERGY STAR Score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F5DAD4-5E0D-4522-82C8-4C0B9F62E2E5}"/>
              </a:ext>
            </a:extLst>
          </p:cNvPr>
          <p:cNvCxnSpPr>
            <a:cxnSpLocks/>
          </p:cNvCxnSpPr>
          <p:nvPr/>
        </p:nvCxnSpPr>
        <p:spPr bwMode="auto">
          <a:xfrm flipV="1">
            <a:off x="8682552" y="4133594"/>
            <a:ext cx="0" cy="93275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DA8904-BC3E-4024-9028-FF9A29FA4D75}"/>
              </a:ext>
            </a:extLst>
          </p:cNvPr>
          <p:cNvCxnSpPr>
            <a:cxnSpLocks/>
          </p:cNvCxnSpPr>
          <p:nvPr/>
        </p:nvCxnSpPr>
        <p:spPr bwMode="auto">
          <a:xfrm flipH="1">
            <a:off x="6825208" y="5066345"/>
            <a:ext cx="190505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44474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</a:t>
            </a:r>
            <a:r>
              <a:rPr lang="en-US" sz="2400" dirty="0">
                <a:solidFill>
                  <a:schemeClr val="bg1"/>
                </a:solidFill>
              </a:rPr>
              <a:t>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-15923" y="728671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Our</a:t>
            </a:r>
          </a:p>
          <a:p>
            <a:pPr algn="ctr"/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Architecture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33076E-2E8C-45B0-8D8D-54F33AA35F1E}"/>
              </a:ext>
            </a:extLst>
          </p:cNvPr>
          <p:cNvSpPr txBox="1"/>
          <p:nvPr/>
        </p:nvSpPr>
        <p:spPr>
          <a:xfrm flipH="1">
            <a:off x="1278887" y="4510553"/>
            <a:ext cx="1935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dirty="0"/>
              <a:t>Pandas</a:t>
            </a:r>
          </a:p>
          <a:p>
            <a:pPr algn="ctr"/>
            <a:r>
              <a:rPr lang="en-US" sz="1250" dirty="0" err="1"/>
              <a:t>Jupyter</a:t>
            </a:r>
            <a:r>
              <a:rPr lang="en-US" sz="1250" dirty="0"/>
              <a:t> Notebook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EE1F-708A-4A3F-B40C-613AFD65007E}"/>
              </a:ext>
            </a:extLst>
          </p:cNvPr>
          <p:cNvSpPr txBox="1"/>
          <p:nvPr/>
        </p:nvSpPr>
        <p:spPr>
          <a:xfrm flipH="1">
            <a:off x="5094869" y="4405040"/>
            <a:ext cx="1457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Dashboard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11092C-CD2E-43AB-BC40-0FB59AE74A09}"/>
              </a:ext>
            </a:extLst>
          </p:cNvPr>
          <p:cNvSpPr txBox="1"/>
          <p:nvPr/>
        </p:nvSpPr>
        <p:spPr>
          <a:xfrm flipH="1">
            <a:off x="4953000" y="4100097"/>
            <a:ext cx="16561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Visualization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D77F7-81DF-443C-A8E3-A519EAB0DB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1" b="16721"/>
          <a:stretch/>
        </p:blipFill>
        <p:spPr>
          <a:xfrm>
            <a:off x="1640632" y="1890428"/>
            <a:ext cx="5496007" cy="1506500"/>
          </a:xfrm>
          <a:prstGeom prst="rect">
            <a:avLst/>
          </a:prstGeom>
        </p:spPr>
      </p:pic>
      <p:sp>
        <p:nvSpPr>
          <p:cNvPr id="26" name="Text Box 6">
            <a:extLst>
              <a:ext uri="{FF2B5EF4-FFF2-40B4-BE49-F238E27FC236}">
                <a16:creationId xmlns:a16="http://schemas.microsoft.com/office/drawing/2014/main" id="{F67E6FC1-DD31-4E42-B568-E0EE682DA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4032449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Our Project’s Architecture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D73DD-5670-4ADA-BE41-0934F7A9E287}"/>
              </a:ext>
            </a:extLst>
          </p:cNvPr>
          <p:cNvSpPr txBox="1"/>
          <p:nvPr/>
        </p:nvSpPr>
        <p:spPr>
          <a:xfrm flipH="1">
            <a:off x="1773942" y="4106058"/>
            <a:ext cx="20903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Data Processing</a:t>
            </a: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BB2C285F-CE85-4F4A-8DE8-E7F6C86917D1}"/>
              </a:ext>
            </a:extLst>
          </p:cNvPr>
          <p:cNvSpPr/>
          <p:nvPr/>
        </p:nvSpPr>
        <p:spPr bwMode="auto">
          <a:xfrm rot="16200000">
            <a:off x="2493719" y="3408753"/>
            <a:ext cx="650806" cy="614570"/>
          </a:xfrm>
          <a:prstGeom prst="leftRightArrow">
            <a:avLst>
              <a:gd name="adj1" fmla="val 41027"/>
              <a:gd name="adj2" fmla="val 40129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4D8F40F0-54F1-4204-ABEF-A08DC350DAEA}"/>
              </a:ext>
            </a:extLst>
          </p:cNvPr>
          <p:cNvSpPr/>
          <p:nvPr/>
        </p:nvSpPr>
        <p:spPr bwMode="auto">
          <a:xfrm rot="16200000">
            <a:off x="5353174" y="3354308"/>
            <a:ext cx="650806" cy="614570"/>
          </a:xfrm>
          <a:prstGeom prst="leftRightArrow">
            <a:avLst>
              <a:gd name="adj1" fmla="val 41027"/>
              <a:gd name="adj2" fmla="val 40129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4A6054-2ACE-40AF-8EB3-D040662BE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57" y="4920889"/>
            <a:ext cx="936104" cy="936104"/>
          </a:xfrm>
          <a:prstGeom prst="rect">
            <a:avLst/>
          </a:prstGeom>
        </p:spPr>
      </p:pic>
      <p:pic>
        <p:nvPicPr>
          <p:cNvPr id="22" name="Picture 21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6892A2F8-B408-491A-9D7F-8110A229A4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33" y="4987607"/>
            <a:ext cx="1333338" cy="8888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E58D01-1255-4A13-978D-2928CB7D9C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84"/>
          <a:stretch/>
        </p:blipFill>
        <p:spPr>
          <a:xfrm>
            <a:off x="5094869" y="5564444"/>
            <a:ext cx="1661943" cy="8888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0E63893-CD2E-4021-89C9-358F37239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07" y="2662843"/>
            <a:ext cx="1307467" cy="734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FFE5CD-6D8E-44B2-9431-225D21572D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11" y="4858575"/>
            <a:ext cx="1264203" cy="7585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585603-A252-438F-9175-628EA7D344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6975" y="1783684"/>
            <a:ext cx="2304596" cy="1253203"/>
          </a:xfrm>
          <a:prstGeom prst="rect">
            <a:avLst/>
          </a:prstGeom>
        </p:spPr>
      </p:pic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0E3FB680-2A78-4066-9DC2-0929CCB3D77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3" b="20516"/>
          <a:stretch/>
        </p:blipFill>
        <p:spPr>
          <a:xfrm>
            <a:off x="7334031" y="3252911"/>
            <a:ext cx="2361463" cy="7340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E2A7A2-841E-444E-9711-0ECDF7CAA1D1}"/>
              </a:ext>
            </a:extLst>
          </p:cNvPr>
          <p:cNvSpPr txBox="1"/>
          <p:nvPr/>
        </p:nvSpPr>
        <p:spPr>
          <a:xfrm>
            <a:off x="1278887" y="1102321"/>
            <a:ext cx="31168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Development Tools!</a:t>
            </a:r>
          </a:p>
        </p:txBody>
      </p:sp>
    </p:spTree>
    <p:extLst>
      <p:ext uri="{BB962C8B-B14F-4D97-AF65-F5344CB8AC3E}">
        <p14:creationId xmlns:p14="http://schemas.microsoft.com/office/powerpoint/2010/main" val="373197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CC59BC-3C1C-40A9-AF35-EC51BB6D0E6F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2A349-9F00-4D0A-9847-77C6C0A5B2EE}"/>
              </a:ext>
            </a:extLst>
          </p:cNvPr>
          <p:cNvSpPr txBox="1"/>
          <p:nvPr/>
        </p:nvSpPr>
        <p:spPr>
          <a:xfrm>
            <a:off x="-49513" y="748483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Dashboard</a:t>
            </a: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F67E6FC1-DD31-4E42-B568-E0EE682DA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94421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FD5CF-4A6F-4BB9-BA66-DB64E5F0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01" y="2667194"/>
            <a:ext cx="6434113" cy="3498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D9F17-3435-4D01-BE71-7D65E38EDFF4}"/>
              </a:ext>
            </a:extLst>
          </p:cNvPr>
          <p:cNvSpPr txBox="1"/>
          <p:nvPr/>
        </p:nvSpPr>
        <p:spPr>
          <a:xfrm>
            <a:off x="2129666" y="1837066"/>
            <a:ext cx="1346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Mapping of NYC Building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F1D90F-88D7-45B5-98A1-24A4D4C7B67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22138" y="2443018"/>
            <a:ext cx="432048" cy="151223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D97F59-441E-4101-AF32-F9666C015373}"/>
              </a:ext>
            </a:extLst>
          </p:cNvPr>
          <p:cNvCxnSpPr>
            <a:cxnSpLocks/>
          </p:cNvCxnSpPr>
          <p:nvPr/>
        </p:nvCxnSpPr>
        <p:spPr bwMode="auto">
          <a:xfrm flipV="1">
            <a:off x="5730450" y="2360286"/>
            <a:ext cx="144016" cy="21710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3A39F8-C206-4225-90EB-10A6905F27E7}"/>
              </a:ext>
            </a:extLst>
          </p:cNvPr>
          <p:cNvSpPr txBox="1"/>
          <p:nvPr/>
        </p:nvSpPr>
        <p:spPr>
          <a:xfrm>
            <a:off x="4793962" y="1788289"/>
            <a:ext cx="2448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Predictive ENERGY STAR Score for each Building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9DC8F-63FF-4885-BB62-5166840CC769}"/>
              </a:ext>
            </a:extLst>
          </p:cNvPr>
          <p:cNvSpPr txBox="1"/>
          <p:nvPr/>
        </p:nvSpPr>
        <p:spPr>
          <a:xfrm>
            <a:off x="1394880" y="1098506"/>
            <a:ext cx="152328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/>
              <a:t>1. 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99FC28-D3A8-4D33-8486-F0AC81EF5E04}"/>
              </a:ext>
            </a:extLst>
          </p:cNvPr>
          <p:cNvSpPr/>
          <p:nvPr/>
        </p:nvSpPr>
        <p:spPr bwMode="auto">
          <a:xfrm>
            <a:off x="39337" y="1162321"/>
            <a:ext cx="1241255" cy="1690615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34" charset="-128"/>
              </a:rPr>
              <a:t>1. Layout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2. Predictive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Model  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Analysis</a:t>
            </a: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3. 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94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46ABC6-DF13-4334-AE8E-94BC401C7318}"/>
              </a:ext>
            </a:extLst>
          </p:cNvPr>
          <p:cNvSpPr/>
          <p:nvPr/>
        </p:nvSpPr>
        <p:spPr bwMode="auto">
          <a:xfrm>
            <a:off x="0" y="214313"/>
            <a:ext cx="776536" cy="504056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 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C85F6-5BF1-4F66-90F9-050B4770AECB}"/>
              </a:ext>
            </a:extLst>
          </p:cNvPr>
          <p:cNvSpPr txBox="1"/>
          <p:nvPr/>
        </p:nvSpPr>
        <p:spPr>
          <a:xfrm>
            <a:off x="-49513" y="748483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25000"/>
                  </a:schemeClr>
                </a:solidFill>
              </a:rPr>
              <a:t>Dashboard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7185C656-8A4D-4D14-9295-49290FA37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5" y="248701"/>
            <a:ext cx="1944217" cy="4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91" tIns="47895" rIns="95791" bIns="47895">
            <a:spAutoFit/>
          </a:bodyPr>
          <a:lstStyle/>
          <a:p>
            <a:pPr eaLnBrk="0" hangingPunct="0">
              <a:defRPr/>
            </a:pPr>
            <a:r>
              <a:rPr lang="en-US" sz="2200" b="1" dirty="0">
                <a:solidFill>
                  <a:srgbClr val="0070C0"/>
                </a:solidFill>
                <a:latin typeface="+mn-lt"/>
                <a:cs typeface="+mn-cs"/>
              </a:rPr>
              <a:t>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F1B734-DE99-45D7-A7E6-9DB3CC38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58" y="2204864"/>
            <a:ext cx="6806883" cy="3701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554A3E-3CD0-44D7-A8B5-A61605272BDE}"/>
              </a:ext>
            </a:extLst>
          </p:cNvPr>
          <p:cNvSpPr txBox="1"/>
          <p:nvPr/>
        </p:nvSpPr>
        <p:spPr>
          <a:xfrm>
            <a:off x="1424608" y="1092359"/>
            <a:ext cx="37555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/>
              <a:t>2.  Predictive Model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33B545-2A93-4C02-9C29-FE0F0506DC8A}"/>
              </a:ext>
            </a:extLst>
          </p:cNvPr>
          <p:cNvSpPr/>
          <p:nvPr/>
        </p:nvSpPr>
        <p:spPr bwMode="auto">
          <a:xfrm>
            <a:off x="39337" y="1162321"/>
            <a:ext cx="1241255" cy="1690615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  <a:ea typeface="ＭＳ Ｐゴシック" pitchFamily="34" charset="-128"/>
              </a:rPr>
              <a:t>Layout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2. Predictive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    Model  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    Analysis</a:t>
            </a: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3. Application</a:t>
            </a:r>
          </a:p>
        </p:txBody>
      </p:sp>
    </p:spTree>
    <p:extLst>
      <p:ext uri="{BB962C8B-B14F-4D97-AF65-F5344CB8AC3E}">
        <p14:creationId xmlns:p14="http://schemas.microsoft.com/office/powerpoint/2010/main" val="272775332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9B9E7"/>
      </a:accent6>
      <a:hlink>
        <a:srgbClr val="3333CC"/>
      </a:hlink>
      <a:folHlink>
        <a:srgbClr val="AF67FF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26667</TotalTime>
  <Words>2871</Words>
  <Application>Microsoft Office PowerPoint</Application>
  <PresentationFormat>A4 Paper (210x297 mm)</PresentationFormat>
  <Paragraphs>278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Georgia</vt:lpstr>
      <vt:lpstr>Wingdings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Arkx Investment Management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Investor Presentation</dc:subject>
  <dc:creator>Alex Wilkins</dc:creator>
  <cp:lastModifiedBy>Yves-Andre Chapuis</cp:lastModifiedBy>
  <cp:revision>1434</cp:revision>
  <dcterms:created xsi:type="dcterms:W3CDTF">2011-07-28T13:17:34Z</dcterms:created>
  <dcterms:modified xsi:type="dcterms:W3CDTF">2018-12-01T18:57:12Z</dcterms:modified>
</cp:coreProperties>
</file>